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ppt" ContentType="application/vnd.ms-powerpoi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69" r:id="rId2"/>
  </p:sldMasterIdLst>
  <p:notesMasterIdLst>
    <p:notesMasterId r:id="rId31"/>
  </p:notesMasterIdLst>
  <p:handoutMasterIdLst>
    <p:handoutMasterId r:id="rId32"/>
  </p:handoutMasterIdLst>
  <p:sldIdLst>
    <p:sldId id="498" r:id="rId3"/>
    <p:sldId id="481" r:id="rId4"/>
    <p:sldId id="614" r:id="rId5"/>
    <p:sldId id="613" r:id="rId6"/>
    <p:sldId id="615" r:id="rId7"/>
    <p:sldId id="616" r:id="rId8"/>
    <p:sldId id="618" r:id="rId9"/>
    <p:sldId id="612" r:id="rId10"/>
    <p:sldId id="617" r:id="rId11"/>
    <p:sldId id="626" r:id="rId12"/>
    <p:sldId id="619" r:id="rId13"/>
    <p:sldId id="611" r:id="rId14"/>
    <p:sldId id="605" r:id="rId15"/>
    <p:sldId id="610" r:id="rId16"/>
    <p:sldId id="620" r:id="rId17"/>
    <p:sldId id="607" r:id="rId18"/>
    <p:sldId id="621" r:id="rId19"/>
    <p:sldId id="608" r:id="rId20"/>
    <p:sldId id="609" r:id="rId21"/>
    <p:sldId id="499" r:id="rId22"/>
    <p:sldId id="604" r:id="rId23"/>
    <p:sldId id="624" r:id="rId24"/>
    <p:sldId id="622" r:id="rId25"/>
    <p:sldId id="625" r:id="rId26"/>
    <p:sldId id="623" r:id="rId27"/>
    <p:sldId id="602" r:id="rId28"/>
    <p:sldId id="603" r:id="rId29"/>
    <p:sldId id="258" r:id="rId30"/>
  </p:sldIdLst>
  <p:sldSz cx="9144000" cy="6858000" type="screen4x3"/>
  <p:notesSz cx="6858000" cy="9144000"/>
  <p:defaultTextStyle>
    <a:defPPr>
      <a:defRPr lang="zh-CN"/>
    </a:defPPr>
    <a:lvl1pPr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A8738"/>
    <a:srgbClr val="93C052"/>
    <a:srgbClr val="97CCF3"/>
    <a:srgbClr val="FFCC99"/>
    <a:srgbClr val="003399"/>
    <a:srgbClr val="333333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 autoAdjust="0"/>
    <p:restoredTop sz="91707" autoAdjust="0"/>
  </p:normalViewPr>
  <p:slideViewPr>
    <p:cSldViewPr>
      <p:cViewPr>
        <p:scale>
          <a:sx n="66" d="100"/>
          <a:sy n="66" d="100"/>
        </p:scale>
        <p:origin x="-1410" y="-2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52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DD99FED4-C083-4BAB-B26C-BD1A150D2FC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64993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1075" y="611188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E9C89321-210A-4B62-B6DA-BECF0929A5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16329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124326-AD32-45E1-BCA2-23C14DAD10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18A366-AC3F-43F4-A839-E39D39E91F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6550" y="404813"/>
            <a:ext cx="2000250" cy="57213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04813"/>
            <a:ext cx="5849937" cy="57213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D034E8-AB62-443F-9AE7-ACA0A0B99F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51050" y="404813"/>
            <a:ext cx="5976938" cy="863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600200"/>
            <a:ext cx="39243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0913" y="1600200"/>
            <a:ext cx="3925887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85BB58-CEA5-4FDB-A850-877D6389BE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stri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3068638"/>
            <a:ext cx="76263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119813" y="6477000"/>
            <a:ext cx="1406525" cy="381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01913" y="2193925"/>
            <a:ext cx="5268912" cy="585788"/>
          </a:xfrm>
        </p:spPr>
        <p:txBody>
          <a:bodyPr/>
          <a:lstStyle>
            <a:lvl1pPr>
              <a:defRPr sz="3600"/>
            </a:lvl1pPr>
          </a:lstStyle>
          <a:p>
            <a:endParaRPr lang="zh-TW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6EEAB8-5452-4643-80E2-6584C0333E8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B5010E-EA15-4358-B633-A8A5510C6E0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84288" y="1474788"/>
            <a:ext cx="3584575" cy="1954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1263" y="1474788"/>
            <a:ext cx="3584575" cy="1954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1792E0-57BB-4D59-B7E2-25270D7FF3F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A49286-6C0F-48BE-956B-D0C4007A153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407977-8281-408B-B3DC-3DA48FCCF11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AFAFE1-D69F-4BD9-9C64-D1A4DB676C7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0C112-1236-42F4-BF2E-FD5459B958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C495C7-EF17-4957-B231-F2351204C85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944DEC-96E1-4784-8FA6-34C2D932274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B0077D-CD89-4041-BDFE-C4DDB5B8652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3375" y="295275"/>
            <a:ext cx="1930400" cy="3133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89000" y="295275"/>
            <a:ext cx="5641975" cy="3133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DB5852-F0F9-4FFB-88C2-D239B932760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89B936-6204-4B27-ABD0-30713FD18B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600200"/>
            <a:ext cx="3924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0913" y="1600200"/>
            <a:ext cx="392588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C0AAA4-CB4E-40C3-A7E3-3D2A9574B8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C08D24-F52E-4B66-A7C9-C1D0C9C057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4D153-3BD1-448F-AF92-3B44754DBD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AD64E6-1F7B-4237-BA8C-FFB2DC2DF6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F1DAF3-FB57-4465-B153-3EC585760D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A3FFAC-0FF7-41AF-963D-CB41E4943C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17" Type="http://schemas.openxmlformats.org/officeDocument/2006/relationships/oleObject" Target="../embeddings/Microsoft_PowerPoint_97-2003_____1.ppt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1050" y="404813"/>
            <a:ext cx="5976938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600200"/>
            <a:ext cx="800258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23728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fld id="{DB0A049E-9378-4C93-A72B-51964E9885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5607" name="Rectangle 7"/>
          <p:cNvSpPr>
            <a:spLocks noChangeArrowheads="1"/>
          </p:cNvSpPr>
          <p:nvPr userDrawn="1"/>
        </p:nvSpPr>
        <p:spPr bwMode="auto">
          <a:xfrm>
            <a:off x="7019925" y="6524625"/>
            <a:ext cx="2016125" cy="260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2" descr="背景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668963" y="1600200"/>
            <a:ext cx="3470275" cy="523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71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9463" y="6365875"/>
            <a:ext cx="3322637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EBB44FA4-10F4-4C55-AA45-6C6338FA932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3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295275"/>
            <a:ext cx="77247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mtClean="0"/>
              <a:t>Slide Title</a:t>
            </a:r>
          </a:p>
        </p:txBody>
      </p:sp>
      <p:sp>
        <p:nvSpPr>
          <p:cNvPr id="1031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84288" y="1474788"/>
            <a:ext cx="7321550" cy="195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mtClean="0"/>
              <a:t>Body Text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pic>
        <p:nvPicPr>
          <p:cNvPr id="1032" name="Picture 6" descr="square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441325"/>
            <a:ext cx="7461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7" descr="square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52400" y="500063"/>
            <a:ext cx="5842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720" name="Rectangle 8"/>
          <p:cNvSpPr>
            <a:spLocks noChangeArrowheads="1"/>
          </p:cNvSpPr>
          <p:nvPr/>
        </p:nvSpPr>
        <p:spPr bwMode="auto">
          <a:xfrm>
            <a:off x="6259513" y="6477000"/>
            <a:ext cx="1266825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graphicFrame>
        <p:nvGraphicFramePr>
          <p:cNvPr id="1026" name="Rectangle 9" hidden="1"/>
          <p:cNvGraphicFramePr>
            <a:graphicFrameLocks/>
          </p:cNvGraphicFramePr>
          <p:nvPr/>
        </p:nvGraphicFramePr>
        <p:xfrm>
          <a:off x="1524000" y="1227138"/>
          <a:ext cx="6096000" cy="440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r:id="rId17" imgW="0" imgH="0" progId="PowerPoint.Show.8">
                  <p:embed/>
                </p:oleObj>
              </mc:Choice>
              <mc:Fallback>
                <p:oleObj r:id="rId17" imgW="0" imgH="0" progId="PowerPoint.Show.8">
                  <p:embed/>
                  <p:pic>
                    <p:nvPicPr>
                      <p:cNvPr id="0" name="Rectangle 9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227138"/>
                        <a:ext cx="6096000" cy="440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0FEF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ransition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57200" algn="l"/>
        </a:tabLst>
        <a:defRPr sz="4000" b="1">
          <a:solidFill>
            <a:srgbClr val="0066FF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57200" algn="l"/>
        </a:tabLst>
        <a:defRPr sz="4000" b="1">
          <a:solidFill>
            <a:srgbClr val="0066FF"/>
          </a:solidFill>
          <a:latin typeface="Arial Narrow" pitchFamily="34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57200" algn="l"/>
        </a:tabLst>
        <a:defRPr sz="4000" b="1">
          <a:solidFill>
            <a:srgbClr val="0066FF"/>
          </a:solidFill>
          <a:latin typeface="Arial Narrow" pitchFamily="34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57200" algn="l"/>
        </a:tabLst>
        <a:defRPr sz="4000" b="1">
          <a:solidFill>
            <a:srgbClr val="0066FF"/>
          </a:solidFill>
          <a:latin typeface="Arial Narrow" pitchFamily="34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57200" algn="l"/>
        </a:tabLst>
        <a:defRPr sz="4000" b="1">
          <a:solidFill>
            <a:srgbClr val="0066FF"/>
          </a:solidFill>
          <a:latin typeface="Arial Narrow" pitchFamily="34" charset="0"/>
          <a:cs typeface="Arial" charset="0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57200" algn="l"/>
        </a:tabLst>
        <a:defRPr sz="4000" b="1">
          <a:solidFill>
            <a:srgbClr val="0066FF"/>
          </a:solidFill>
          <a:latin typeface="Arial Narrow" pitchFamily="34" charset="0"/>
          <a:cs typeface="Arial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57200" algn="l"/>
        </a:tabLst>
        <a:defRPr sz="4000" b="1">
          <a:solidFill>
            <a:srgbClr val="0066FF"/>
          </a:solidFill>
          <a:latin typeface="Arial Narrow" pitchFamily="34" charset="0"/>
          <a:cs typeface="Arial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57200" algn="l"/>
        </a:tabLst>
        <a:defRPr sz="4000" b="1">
          <a:solidFill>
            <a:srgbClr val="0066FF"/>
          </a:solidFill>
          <a:latin typeface="Arial Narrow" pitchFamily="34" charset="0"/>
          <a:cs typeface="Arial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57200" algn="l"/>
        </a:tabLst>
        <a:defRPr sz="4000" b="1">
          <a:solidFill>
            <a:srgbClr val="0066FF"/>
          </a:solidFill>
          <a:latin typeface="Arial Narrow" pitchFamily="34" charset="0"/>
          <a:cs typeface="Arial" charset="0"/>
        </a:defRPr>
      </a:lvl9pPr>
    </p:titleStyle>
    <p:bodyStyle>
      <a:lvl1pPr marL="230188" indent="-230188" algn="l" rtl="0" eaLnBrk="0" fontAlgn="base" hangingPunct="0">
        <a:lnSpc>
          <a:spcPct val="90000"/>
        </a:lnSpc>
        <a:spcBef>
          <a:spcPct val="60000"/>
        </a:spcBef>
        <a:spcAft>
          <a:spcPct val="0"/>
        </a:spcAft>
        <a:buClr>
          <a:srgbClr val="0099FF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81038" indent="-234950" algn="l" rtl="0" eaLnBrk="0" fontAlgn="base" hangingPunct="0">
        <a:lnSpc>
          <a:spcPct val="90000"/>
        </a:lnSpc>
        <a:spcBef>
          <a:spcPct val="40000"/>
        </a:spcBef>
        <a:spcAft>
          <a:spcPct val="0"/>
        </a:spcAft>
        <a:buClr>
          <a:srgbClr val="FFCC00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2pPr>
      <a:lvl3pPr marL="1023938" indent="-173038" algn="l" rtl="0" eaLnBrk="0" fontAlgn="base" hangingPunct="0">
        <a:spcBef>
          <a:spcPct val="40000"/>
        </a:spcBef>
        <a:spcAft>
          <a:spcPct val="0"/>
        </a:spcAft>
        <a:buClr>
          <a:srgbClr val="A50021"/>
        </a:buClr>
        <a:buSzPct val="65000"/>
        <a:buFont typeface="Wingdings" pitchFamily="2" charset="2"/>
        <a:buChar char="n"/>
        <a:defRPr>
          <a:solidFill>
            <a:schemeClr val="tx1"/>
          </a:solidFill>
          <a:latin typeface="+mn-lt"/>
          <a:cs typeface="+mn-cs"/>
        </a:defRPr>
      </a:lvl3pPr>
      <a:lvl4pPr marL="1371600" indent="-231775" algn="l" rtl="0" eaLnBrk="0" fontAlgn="base" hangingPunct="0">
        <a:spcBef>
          <a:spcPct val="30000"/>
        </a:spcBef>
        <a:spcAft>
          <a:spcPct val="0"/>
        </a:spcAft>
        <a:buClr>
          <a:srgbClr val="A50021"/>
        </a:buClr>
        <a:buSzPct val="65000"/>
        <a:buFont typeface="Wingdings" pitchFamily="2" charset="2"/>
        <a:buChar char="n"/>
        <a:defRPr>
          <a:solidFill>
            <a:schemeClr val="tx1"/>
          </a:solidFill>
          <a:latin typeface="+mn-lt"/>
          <a:cs typeface="+mn-cs"/>
        </a:defRPr>
      </a:lvl4pPr>
      <a:lvl5pPr marL="1717675" indent="-173038" algn="l" rtl="0" eaLnBrk="0" fontAlgn="base" hangingPunct="0">
        <a:spcBef>
          <a:spcPct val="30000"/>
        </a:spcBef>
        <a:spcAft>
          <a:spcPct val="0"/>
        </a:spcAft>
        <a:buClr>
          <a:srgbClr val="A50021"/>
        </a:buClr>
        <a:buSzPct val="65000"/>
        <a:buFont typeface="Wingdings" pitchFamily="2" charset="2"/>
        <a:buChar char="n"/>
        <a:defRPr>
          <a:solidFill>
            <a:schemeClr val="tx1"/>
          </a:solidFill>
          <a:latin typeface="+mn-lt"/>
          <a:cs typeface="+mn-cs"/>
        </a:defRPr>
      </a:lvl5pPr>
      <a:lvl6pPr marL="2174875" indent="-173038" algn="l" rtl="0" eaLnBrk="0" fontAlgn="base" hangingPunct="0">
        <a:spcBef>
          <a:spcPct val="30000"/>
        </a:spcBef>
        <a:spcAft>
          <a:spcPct val="0"/>
        </a:spcAft>
        <a:buClr>
          <a:srgbClr val="A50021"/>
        </a:buClr>
        <a:buSzPct val="65000"/>
        <a:buFont typeface="Wingdings" pitchFamily="2" charset="2"/>
        <a:buChar char="n"/>
        <a:defRPr>
          <a:solidFill>
            <a:schemeClr val="tx1"/>
          </a:solidFill>
          <a:latin typeface="+mn-lt"/>
          <a:cs typeface="+mn-cs"/>
        </a:defRPr>
      </a:lvl6pPr>
      <a:lvl7pPr marL="2632075" indent="-173038" algn="l" rtl="0" eaLnBrk="0" fontAlgn="base" hangingPunct="0">
        <a:spcBef>
          <a:spcPct val="30000"/>
        </a:spcBef>
        <a:spcAft>
          <a:spcPct val="0"/>
        </a:spcAft>
        <a:buClr>
          <a:srgbClr val="A50021"/>
        </a:buClr>
        <a:buSzPct val="65000"/>
        <a:buFont typeface="Wingdings" pitchFamily="2" charset="2"/>
        <a:buChar char="n"/>
        <a:defRPr>
          <a:solidFill>
            <a:schemeClr val="tx1"/>
          </a:solidFill>
          <a:latin typeface="+mn-lt"/>
          <a:cs typeface="+mn-cs"/>
        </a:defRPr>
      </a:lvl7pPr>
      <a:lvl8pPr marL="3089275" indent="-173038" algn="l" rtl="0" eaLnBrk="0" fontAlgn="base" hangingPunct="0">
        <a:spcBef>
          <a:spcPct val="30000"/>
        </a:spcBef>
        <a:spcAft>
          <a:spcPct val="0"/>
        </a:spcAft>
        <a:buClr>
          <a:srgbClr val="A50021"/>
        </a:buClr>
        <a:buSzPct val="65000"/>
        <a:buFont typeface="Wingdings" pitchFamily="2" charset="2"/>
        <a:buChar char="n"/>
        <a:defRPr>
          <a:solidFill>
            <a:schemeClr val="tx1"/>
          </a:solidFill>
          <a:latin typeface="+mn-lt"/>
          <a:cs typeface="+mn-cs"/>
        </a:defRPr>
      </a:lvl8pPr>
      <a:lvl9pPr marL="3546475" indent="-173038" algn="l" rtl="0" eaLnBrk="0" fontAlgn="base" hangingPunct="0">
        <a:spcBef>
          <a:spcPct val="30000"/>
        </a:spcBef>
        <a:spcAft>
          <a:spcPct val="0"/>
        </a:spcAft>
        <a:buClr>
          <a:srgbClr val="A50021"/>
        </a:buClr>
        <a:buSzPct val="65000"/>
        <a:buFont typeface="Wingdings" pitchFamily="2" charset="2"/>
        <a:buChar char="n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9"/>
          <p:cNvSpPr>
            <a:spLocks noGrp="1" noChangeArrowheads="1"/>
          </p:cNvSpPr>
          <p:nvPr>
            <p:ph type="title"/>
          </p:nvPr>
        </p:nvSpPr>
        <p:spPr>
          <a:xfrm>
            <a:off x="611188" y="2032145"/>
            <a:ext cx="7848600" cy="193963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“</a:t>
            </a:r>
            <a:r>
              <a:rPr lang="zh-CN" altLang="en-US" dirty="0" smtClean="0">
                <a:ea typeface="宋体" pitchFamily="2" charset="-122"/>
              </a:rPr>
              <a:t>某机械物联网应用系统</a:t>
            </a:r>
            <a:r>
              <a:rPr lang="zh-CN" altLang="en-US" dirty="0" smtClean="0">
                <a:latin typeface="Arial" pitchFamily="34" charset="0"/>
                <a:ea typeface="宋体" pitchFamily="2" charset="-122"/>
              </a:rPr>
              <a:t>”</a:t>
            </a:r>
            <a:r>
              <a:rPr lang="zh-CN" altLang="en-US" dirty="0" smtClean="0">
                <a:ea typeface="宋体" pitchFamily="2" charset="-122"/>
              </a:rPr>
              <a:t/>
            </a:r>
            <a:br>
              <a:rPr lang="zh-CN" altLang="en-US" dirty="0" smtClean="0">
                <a:ea typeface="宋体" pitchFamily="2" charset="-122"/>
              </a:rPr>
            </a:br>
            <a:r>
              <a:rPr lang="zh-CN" altLang="en-US" dirty="0" smtClean="0">
                <a:ea typeface="宋体" pitchFamily="2" charset="-122"/>
              </a:rPr>
              <a:t>　　　　需求分析和需求文档编制</a:t>
            </a:r>
          </a:p>
        </p:txBody>
      </p:sp>
      <p:sp>
        <p:nvSpPr>
          <p:cNvPr id="5123" name="Text Box 10"/>
          <p:cNvSpPr txBox="1">
            <a:spLocks noChangeArrowheads="1"/>
          </p:cNvSpPr>
          <p:nvPr/>
        </p:nvSpPr>
        <p:spPr bwMode="auto">
          <a:xfrm>
            <a:off x="3275856" y="5494917"/>
            <a:ext cx="266451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2022</a:t>
            </a:r>
            <a:r>
              <a:rPr lang="zh-CN" altLang="en-US" sz="2800" dirty="0" smtClean="0"/>
              <a:t>年</a:t>
            </a:r>
            <a:r>
              <a:rPr lang="en-US" altLang="zh-CN" sz="2800" dirty="0"/>
              <a:t>4</a:t>
            </a:r>
            <a:r>
              <a:rPr lang="zh-CN" altLang="en-US" sz="2800" dirty="0" smtClean="0"/>
              <a:t>月</a:t>
            </a:r>
            <a:r>
              <a:rPr lang="en-US" altLang="zh-CN" sz="2800" dirty="0" smtClean="0"/>
              <a:t>13</a:t>
            </a:r>
            <a:r>
              <a:rPr lang="zh-CN" altLang="en-US" sz="2800" dirty="0" smtClean="0"/>
              <a:t>日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557462"/>
            <a:ext cx="8002587" cy="4823866"/>
          </a:xfrm>
        </p:spPr>
        <p:txBody>
          <a:bodyPr/>
          <a:lstStyle/>
          <a:p>
            <a:pPr marL="0" indent="0" eaLnBrk="1" hangingPunct="1">
              <a:lnSpc>
                <a:spcPts val="39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5. </a:t>
            </a:r>
            <a:r>
              <a:rPr lang="zh-CN" altLang="en-US" b="1" dirty="0">
                <a:solidFill>
                  <a:srgbClr val="0000FF"/>
                </a:solidFill>
              </a:rPr>
              <a:t>海量数据的</a:t>
            </a:r>
            <a:r>
              <a:rPr lang="zh-CN" altLang="en-US" b="1" dirty="0" smtClean="0">
                <a:solidFill>
                  <a:srgbClr val="0000FF"/>
                </a:solidFill>
              </a:rPr>
              <a:t>分析和应用需求</a:t>
            </a:r>
            <a:r>
              <a:rPr lang="zh-CN" altLang="en-US" b="1" dirty="0">
                <a:solidFill>
                  <a:srgbClr val="0000FF"/>
                </a:solidFill>
              </a:rPr>
              <a:t>描述</a:t>
            </a:r>
          </a:p>
          <a:p>
            <a:pPr marL="0" indent="0" eaLnBrk="1" hangingPunct="1">
              <a:lnSpc>
                <a:spcPts val="3900"/>
              </a:lnSpc>
              <a:spcBef>
                <a:spcPts val="0"/>
              </a:spcBef>
              <a:buNone/>
            </a:pPr>
            <a:r>
              <a:rPr lang="zh-CN" altLang="en-US" b="1" dirty="0"/>
              <a:t>　　因为</a:t>
            </a:r>
            <a:r>
              <a:rPr lang="zh-CN" altLang="en-US" b="1" dirty="0" smtClean="0"/>
              <a:t>系统功能要扩展到整个供应链，未来</a:t>
            </a:r>
            <a:r>
              <a:rPr lang="zh-CN" altLang="en-US" b="1" dirty="0"/>
              <a:t>要对每个产品的全过程（材料供应、生产过程、销售过程等等）跟踪，未来可能产生大数据，提出大数据环境下的</a:t>
            </a:r>
            <a:r>
              <a:rPr lang="zh-CN" altLang="en-US" b="1" dirty="0" smtClean="0"/>
              <a:t>框架、数据挖掘的方法和相应的功能。</a:t>
            </a:r>
            <a:endParaRPr lang="zh-CN" altLang="en-US" b="1" dirty="0"/>
          </a:p>
          <a:p>
            <a:pPr marL="0" indent="0" eaLnBrk="1" hangingPunct="1">
              <a:lnSpc>
                <a:spcPts val="39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zh-CN" b="1" dirty="0" smtClean="0">
                <a:solidFill>
                  <a:srgbClr val="0000FF"/>
                </a:solidFill>
              </a:rPr>
              <a:t>6. </a:t>
            </a:r>
            <a:r>
              <a:rPr lang="zh-CN" altLang="en-US" b="1" dirty="0" smtClean="0">
                <a:solidFill>
                  <a:srgbClr val="0000FF"/>
                </a:solidFill>
              </a:rPr>
              <a:t>系统管理需求描述</a:t>
            </a:r>
          </a:p>
          <a:p>
            <a:pPr marL="0" indent="0" eaLnBrk="1" hangingPunct="1">
              <a:lnSpc>
                <a:spcPts val="39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zh-CN" altLang="en-US" b="1" dirty="0" smtClean="0"/>
              <a:t>　　用户未提供详细需求，希望系统只开放用户职责范围内的操作权限。　</a:t>
            </a:r>
          </a:p>
        </p:txBody>
      </p:sp>
    </p:spTree>
    <p:extLst>
      <p:ext uri="{BB962C8B-B14F-4D97-AF65-F5344CB8AC3E}">
        <p14:creationId xmlns:p14="http://schemas.microsoft.com/office/powerpoint/2010/main" val="132624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600200"/>
            <a:ext cx="8002587" cy="506916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0000FF"/>
                </a:solidFill>
              </a:rPr>
              <a:t>（四）系统的非功能性需求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CN" b="1" dirty="0" smtClean="0"/>
              <a:t>1. </a:t>
            </a:r>
            <a:r>
              <a:rPr lang="zh-CN" altLang="en-US" b="1" dirty="0" smtClean="0"/>
              <a:t>系统的保密性和安全性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zh-CN" altLang="en-US" b="1" dirty="0" smtClean="0"/>
              <a:t>　　技术上保证物理网络的安全和操作系统的安全。建立基于用户角色权限的授权机制。 管理上进行人员的培训和职业道德管理。 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CN" b="1" dirty="0" smtClean="0"/>
              <a:t>2.</a:t>
            </a:r>
            <a:r>
              <a:rPr lang="zh-CN" altLang="en-US" b="1" dirty="0" smtClean="0"/>
              <a:t>可操作性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zh-CN" altLang="en-US" b="1" dirty="0" smtClean="0"/>
              <a:t>　　生产作业人员的操作和采集数据方便。</a:t>
            </a:r>
            <a:endParaRPr lang="en-US" altLang="zh-CN" b="1" dirty="0" smtClean="0"/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CN" b="1" dirty="0" smtClean="0"/>
              <a:t>3. </a:t>
            </a:r>
            <a:r>
              <a:rPr lang="zh-CN" altLang="en-US" b="1" dirty="0" smtClean="0"/>
              <a:t>可靠性</a:t>
            </a:r>
            <a:endParaRPr lang="en-US" altLang="zh-CN" b="1" dirty="0" smtClean="0"/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     </a:t>
            </a:r>
            <a:r>
              <a:rPr lang="zh-CN" altLang="en-US" b="1" dirty="0" smtClean="0"/>
              <a:t>要求系统正常运行率大于</a:t>
            </a:r>
            <a:r>
              <a:rPr lang="en-US" altLang="zh-CN" b="1" dirty="0" smtClean="0"/>
              <a:t>99.98%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zh-CN" altLang="en-US" b="1" dirty="0" smtClean="0"/>
              <a:t>等等</a:t>
            </a:r>
            <a:r>
              <a:rPr lang="en-US" altLang="zh-CN" b="1" dirty="0" smtClean="0"/>
              <a:t>……</a:t>
            </a:r>
            <a:endParaRPr lang="zh-CN" alt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本项目涉及的技术背景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584151"/>
            <a:ext cx="8424862" cy="5013201"/>
          </a:xfrm>
        </p:spPr>
        <p:txBody>
          <a:bodyPr/>
          <a:lstStyle/>
          <a:p>
            <a:pPr eaLnBrk="1" hangingPunct="1">
              <a:lnSpc>
                <a:spcPts val="3500"/>
              </a:lnSpc>
              <a:spcBef>
                <a:spcPts val="0"/>
              </a:spcBef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本项目结合先进的面向对象技术平台、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SOA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设计技术、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RFID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技术：　</a:t>
            </a:r>
          </a:p>
          <a:p>
            <a:pPr eaLnBrk="1" hangingPunct="1">
              <a:lnSpc>
                <a:spcPts val="35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）采用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RFID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射频识别和移动通讯（如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4G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或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GPRS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）技术，准确定位生产和仓库中产品的精确位置，通过手持无线终端设备（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RFID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读写器）对半成品和成品进行搜索、定位、信息更新和动态的跟踪。</a:t>
            </a:r>
          </a:p>
          <a:p>
            <a:pPr eaLnBrk="1" hangingPunct="1">
              <a:lnSpc>
                <a:spcPts val="35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）使用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SOA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理念和开放性的体系架构进行应用系统分析和设计，采用完全面向对象的平台进行系统设计和实现；如通过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Web Service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XML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WSDL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ADO.NET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WCF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等面向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SOA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架构技术，实现平台及外围应用（如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ERP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OA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）的接口。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需求获取的部分照片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59113" y="6094413"/>
            <a:ext cx="3529012" cy="5746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b="1" smtClean="0"/>
              <a:t>该集团生产的半成品</a:t>
            </a:r>
          </a:p>
        </p:txBody>
      </p:sp>
      <p:pic>
        <p:nvPicPr>
          <p:cNvPr id="16388" name="Picture 4" descr="照片 1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1268413"/>
            <a:ext cx="8435975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需求获取的部分照片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59113" y="6094413"/>
            <a:ext cx="3529012" cy="5746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b="1" smtClean="0"/>
              <a:t>车桥产成品</a:t>
            </a:r>
          </a:p>
        </p:txBody>
      </p:sp>
      <p:pic>
        <p:nvPicPr>
          <p:cNvPr id="17412" name="Picture 5" descr="照片 13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1268413"/>
            <a:ext cx="8359775" cy="469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43213" y="6165850"/>
            <a:ext cx="3095625" cy="465138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sz="2400" b="1" smtClean="0"/>
              <a:t>某道工序的加工现场</a:t>
            </a:r>
          </a:p>
        </p:txBody>
      </p:sp>
      <p:pic>
        <p:nvPicPr>
          <p:cNvPr id="18436" name="Picture 4" descr="照片 14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1268413"/>
            <a:ext cx="8364538" cy="469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需求获取的部分照片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59113" y="6094413"/>
            <a:ext cx="3889375" cy="5746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sz="2400" b="1" smtClean="0"/>
              <a:t>生产过程中的质量跟踪卡</a:t>
            </a:r>
          </a:p>
        </p:txBody>
      </p:sp>
      <p:pic>
        <p:nvPicPr>
          <p:cNvPr id="19460" name="Picture 5" descr="照片 13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1341438"/>
            <a:ext cx="8288337" cy="465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需求获取的部分照片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59113" y="6094413"/>
            <a:ext cx="3889375" cy="5746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sz="2400" b="1" smtClean="0"/>
              <a:t>生产过程中需返工的产品</a:t>
            </a:r>
          </a:p>
        </p:txBody>
      </p:sp>
      <p:pic>
        <p:nvPicPr>
          <p:cNvPr id="20484" name="Picture 5" descr="照片 14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1412875"/>
            <a:ext cx="7854950" cy="440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需求获取的部分照片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24525" y="3357563"/>
            <a:ext cx="2881313" cy="5746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b="1" smtClean="0"/>
              <a:t>质量跟踪卡</a:t>
            </a:r>
          </a:p>
        </p:txBody>
      </p:sp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1196975"/>
            <a:ext cx="4195763" cy="566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需求获取的部分照片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59338" y="3933825"/>
            <a:ext cx="3529012" cy="5746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b="1" smtClean="0"/>
              <a:t>产品保修卡</a:t>
            </a:r>
          </a:p>
        </p:txBody>
      </p:sp>
      <p:pic>
        <p:nvPicPr>
          <p:cNvPr id="22532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1268413"/>
            <a:ext cx="3257550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黑体" pitchFamily="49" charset="-122"/>
              </a:rPr>
              <a:t>背景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1341438"/>
            <a:ext cx="8642350" cy="5327650"/>
          </a:xfrm>
        </p:spPr>
        <p:txBody>
          <a:bodyPr/>
          <a:lstStyle/>
          <a:p>
            <a:pPr marL="0" indent="0"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zh-CN" altLang="en-US" b="1" dirty="0" smtClean="0"/>
              <a:t>　　本项目是基于物联网技术的计算机应用项目，它是指将计算机技术与各种信息传感设备，如射频识别（</a:t>
            </a:r>
            <a:r>
              <a:rPr lang="en-US" altLang="zh-CN" b="1" dirty="0" smtClean="0"/>
              <a:t>RFID</a:t>
            </a:r>
            <a:r>
              <a:rPr lang="zh-CN" altLang="en-US" b="1" dirty="0" smtClean="0"/>
              <a:t>）装置</a:t>
            </a:r>
            <a:r>
              <a:rPr lang="zh-CN" altLang="en-US" b="1" dirty="0" smtClean="0"/>
              <a:t>、传感器网络结合</a:t>
            </a:r>
            <a:r>
              <a:rPr lang="zh-CN" altLang="en-US" b="1" dirty="0" smtClean="0"/>
              <a:t>起来，应用于机械制造业中。</a:t>
            </a:r>
          </a:p>
          <a:p>
            <a:pPr marL="0" indent="0"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0000FF"/>
                </a:solidFill>
              </a:rPr>
              <a:t>（一）该企业集团及产品基本情况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zh-CN" altLang="en-US" b="1" dirty="0" smtClean="0"/>
              <a:t>　　集团是外资（香港）企业，设有总部以及</a:t>
            </a:r>
            <a:r>
              <a:rPr lang="en-US" altLang="zh-CN" b="1" dirty="0" smtClean="0"/>
              <a:t>4</a:t>
            </a:r>
            <a:r>
              <a:rPr lang="zh-CN" altLang="en-US" b="1" dirty="0" smtClean="0"/>
              <a:t>个分工厂，财务、人事、采购、质量管理等由集团总部统一运作。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zh-CN" altLang="en-US" b="1" dirty="0" smtClean="0"/>
              <a:t>　　集团总员工</a:t>
            </a:r>
            <a:r>
              <a:rPr lang="en-US" altLang="zh-CN" b="1" dirty="0" smtClean="0"/>
              <a:t>800</a:t>
            </a:r>
            <a:r>
              <a:rPr lang="zh-CN" altLang="en-US" b="1" dirty="0" smtClean="0"/>
              <a:t>人左右，其中总部和与总部相邻的</a:t>
            </a:r>
            <a:r>
              <a:rPr lang="en-US" altLang="zh-CN" b="1" dirty="0" smtClean="0"/>
              <a:t>B</a:t>
            </a:r>
            <a:r>
              <a:rPr lang="zh-CN" altLang="en-US" b="1" dirty="0" smtClean="0"/>
              <a:t>厂共</a:t>
            </a:r>
            <a:r>
              <a:rPr lang="en-US" altLang="zh-CN" b="1" dirty="0" smtClean="0"/>
              <a:t>200</a:t>
            </a:r>
            <a:r>
              <a:rPr lang="zh-CN" altLang="en-US" b="1" dirty="0" smtClean="0"/>
              <a:t>人左右。集团年产值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亿多元。</a:t>
            </a:r>
            <a:r>
              <a:rPr lang="zh-CN" altLang="en-US" dirty="0" smtClean="0"/>
              <a:t> </a:t>
            </a:r>
            <a:r>
              <a:rPr lang="zh-CN" altLang="en-US" b="1" dirty="0" smtClean="0"/>
              <a:t>　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涉众分析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744663"/>
            <a:ext cx="7920037" cy="892175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b="1" smtClean="0"/>
              <a:t>涉众（</a:t>
            </a:r>
            <a:r>
              <a:rPr lang="en-US" altLang="zh-CN" b="1" smtClean="0"/>
              <a:t>stakeholder</a:t>
            </a:r>
            <a:r>
              <a:rPr lang="zh-CN" altLang="en-US" b="1" smtClean="0"/>
              <a:t>）在软件开发项目中主要是指和这个项目有密切相关利益的人。</a:t>
            </a:r>
          </a:p>
        </p:txBody>
      </p:sp>
      <p:graphicFrame>
        <p:nvGraphicFramePr>
          <p:cNvPr id="327709" name="Group 29"/>
          <p:cNvGraphicFramePr>
            <a:graphicFrameLocks noGrp="1"/>
          </p:cNvGraphicFramePr>
          <p:nvPr>
            <p:ph sz="half" idx="2"/>
          </p:nvPr>
        </p:nvGraphicFramePr>
        <p:xfrm>
          <a:off x="1258888" y="2852738"/>
          <a:ext cx="6408737" cy="2447926"/>
        </p:xfrm>
        <a:graphic>
          <a:graphicData uri="http://schemas.openxmlformats.org/drawingml/2006/table">
            <a:tbl>
              <a:tblPr/>
              <a:tblGrid>
                <a:gridCol w="3168650"/>
                <a:gridCol w="3240087"/>
              </a:tblGrid>
              <a:tr h="520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主要用户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其他涉众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生产操作者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企业管理者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1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售后服务人员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质量检验人员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9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分销商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仓库管理人员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作业要求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628775"/>
            <a:ext cx="8280400" cy="5229225"/>
          </a:xfrm>
        </p:spPr>
        <p:txBody>
          <a:bodyPr/>
          <a:lstStyle/>
          <a:p>
            <a:pPr eaLnBrk="1" hangingPunct="1"/>
            <a:r>
              <a:rPr lang="zh-CN" altLang="en-US" b="1" dirty="0" smtClean="0"/>
              <a:t>参考上述背景，编制 “某机械物联网应用系统”的</a:t>
            </a:r>
            <a:r>
              <a:rPr lang="en-US" altLang="zh-CN" b="1" dirty="0" smtClean="0"/>
              <a:t>SRS</a:t>
            </a:r>
            <a:r>
              <a:rPr lang="zh-CN" altLang="en-US" b="1" dirty="0" smtClean="0"/>
              <a:t>。</a:t>
            </a:r>
          </a:p>
          <a:p>
            <a:pPr eaLnBrk="1" hangingPunct="1"/>
            <a:r>
              <a:rPr lang="zh-CN" altLang="en-US" b="1" dirty="0" smtClean="0"/>
              <a:t>编写的文件参照模板“需求文档模板一</a:t>
            </a:r>
            <a:r>
              <a:rPr lang="en-US" altLang="zh-CN" b="1" dirty="0" smtClean="0"/>
              <a:t>.doc” </a:t>
            </a:r>
            <a:r>
              <a:rPr lang="zh-CN" altLang="en-US" b="1" dirty="0" smtClean="0"/>
              <a:t>，特别要进行“用例模型”分析。</a:t>
            </a:r>
          </a:p>
          <a:p>
            <a:pPr eaLnBrk="1" hangingPunct="1"/>
            <a:r>
              <a:rPr lang="zh-CN" altLang="en-US" b="1" dirty="0" smtClean="0"/>
              <a:t>网上寻找和阅读有关</a:t>
            </a:r>
            <a:r>
              <a:rPr lang="en-US" altLang="zh-CN" b="1" dirty="0" smtClean="0"/>
              <a:t>RFID</a:t>
            </a:r>
            <a:r>
              <a:rPr lang="zh-CN" altLang="en-US" b="1" dirty="0" smtClean="0"/>
              <a:t>及其应用的文档，文档中要包含</a:t>
            </a:r>
            <a:r>
              <a:rPr lang="zh-CN" altLang="en-US" b="1" dirty="0" smtClean="0">
                <a:solidFill>
                  <a:srgbClr val="0000FF"/>
                </a:solidFill>
              </a:rPr>
              <a:t>系统的物理架构、软件架构和开发环境（</a:t>
            </a:r>
            <a:r>
              <a:rPr lang="en-US" altLang="zh-CN" b="1" dirty="0" smtClean="0">
                <a:solidFill>
                  <a:srgbClr val="0000FF"/>
                </a:solidFill>
              </a:rPr>
              <a:t>.NET</a:t>
            </a:r>
            <a:r>
              <a:rPr lang="zh-CN" altLang="en-US" b="1" dirty="0" smtClean="0">
                <a:solidFill>
                  <a:srgbClr val="0000FF"/>
                </a:solidFill>
              </a:rPr>
              <a:t>或</a:t>
            </a:r>
            <a:r>
              <a:rPr lang="en-US" altLang="zh-CN" b="1" dirty="0" smtClean="0">
                <a:solidFill>
                  <a:srgbClr val="0000FF"/>
                </a:solidFill>
              </a:rPr>
              <a:t>J2EE</a:t>
            </a:r>
            <a:r>
              <a:rPr lang="zh-CN" altLang="en-US" b="1" dirty="0" smtClean="0">
                <a:solidFill>
                  <a:srgbClr val="0000FF"/>
                </a:solidFill>
              </a:rPr>
              <a:t>等等）</a:t>
            </a:r>
            <a:r>
              <a:rPr lang="zh-CN" altLang="en-US" b="1" dirty="0" smtClean="0"/>
              <a:t>。</a:t>
            </a:r>
          </a:p>
          <a:p>
            <a:pPr eaLnBrk="1" hangingPunct="1"/>
            <a:r>
              <a:rPr lang="zh-CN" altLang="en-US" b="1" dirty="0" smtClean="0"/>
              <a:t>文档中包含系统物理设备和配件（主要是</a:t>
            </a:r>
            <a:r>
              <a:rPr lang="en-US" altLang="zh-CN" b="1" dirty="0" smtClean="0"/>
              <a:t>RFID</a:t>
            </a:r>
            <a:r>
              <a:rPr lang="zh-CN" altLang="en-US" b="1" dirty="0" smtClean="0"/>
              <a:t>电子标签、</a:t>
            </a:r>
            <a:r>
              <a:rPr lang="en-US" altLang="zh-CN" b="1" dirty="0" smtClean="0"/>
              <a:t>RFID</a:t>
            </a:r>
            <a:r>
              <a:rPr lang="zh-CN" altLang="en-US" b="1" dirty="0" smtClean="0"/>
              <a:t>读写器、通讯设备、后台服务器）的选型，选型应尽量降低成本（通过上网找资料）。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/>
          <a:p>
            <a:pPr algn="l"/>
            <a:fld id="{57C07A64-5714-4D7E-B7BE-C14C9F4CD1B5}" type="slidenum">
              <a:rPr lang="zh-TW" altLang="en-US" smtClean="0">
                <a:solidFill>
                  <a:srgbClr val="000000"/>
                </a:solidFill>
                <a:latin typeface="Arial" pitchFamily="34" charset="0"/>
              </a:rPr>
              <a:pPr algn="l"/>
              <a:t>22</a:t>
            </a:fld>
            <a:endParaRPr lang="en-US" altLang="zh-TW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物联网的</a:t>
            </a:r>
            <a:r>
              <a:rPr lang="en-US" altLang="zh-CN" smtClean="0">
                <a:ea typeface="宋体" pitchFamily="2" charset="-122"/>
              </a:rPr>
              <a:t>RFID</a:t>
            </a:r>
            <a:r>
              <a:rPr lang="zh-CN" altLang="en-US" smtClean="0">
                <a:ea typeface="宋体" pitchFamily="2" charset="-122"/>
              </a:rPr>
              <a:t>数据收集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4288" y="1474788"/>
            <a:ext cx="7321550" cy="425450"/>
          </a:xfrm>
        </p:spPr>
        <p:txBody>
          <a:bodyPr/>
          <a:lstStyle/>
          <a:p>
            <a:endParaRPr lang="zh-CN" altLang="zh-CN" smtClean="0"/>
          </a:p>
        </p:txBody>
      </p:sp>
      <p:pic>
        <p:nvPicPr>
          <p:cNvPr id="61445" name="Picture 5" descr="RFID系统图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1628775"/>
            <a:ext cx="7921625" cy="464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6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613" y="3419475"/>
            <a:ext cx="2232025" cy="152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Rectangle 9"/>
          <p:cNvSpPr>
            <a:spLocks noChangeArrowheads="1"/>
          </p:cNvSpPr>
          <p:nvPr/>
        </p:nvSpPr>
        <p:spPr bwMode="auto">
          <a:xfrm>
            <a:off x="395288" y="1916113"/>
            <a:ext cx="51831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buClr>
                <a:srgbClr val="7F7F7F"/>
              </a:buClr>
              <a:buSzPct val="80000"/>
              <a:buFont typeface="Wingdings" pitchFamily="2" charset="2"/>
              <a:buChar char="u"/>
            </a:pPr>
            <a:r>
              <a:rPr lang="zh-CN" altLang="en-US" sz="2200">
                <a:latin typeface="华文细黑" pitchFamily="2" charset="-122"/>
                <a:ea typeface="华文细黑" pitchFamily="2" charset="-122"/>
              </a:rPr>
              <a:t>读写器和智能终端卡片</a:t>
            </a:r>
          </a:p>
        </p:txBody>
      </p:sp>
      <p:pic>
        <p:nvPicPr>
          <p:cNvPr id="26628" name="Picture 2" descr="C:\Users\WTP\AppData\Local\Temp\ksohtml\wps_clip_image-909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3800" y="3203575"/>
            <a:ext cx="2459038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灯片编号占位符 10"/>
          <p:cNvSpPr txBox="1">
            <a:spLocks noGrp="1" noChangeArrowheads="1"/>
          </p:cNvSpPr>
          <p:nvPr/>
        </p:nvSpPr>
        <p:spPr bwMode="auto">
          <a:xfrm>
            <a:off x="0" y="6492875"/>
            <a:ext cx="5143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en-US" altLang="zh-CN" sz="1600" b="1">
                <a:solidFill>
                  <a:srgbClr val="A6A6A6"/>
                </a:solidFill>
                <a:latin typeface="华文细黑" pitchFamily="2" charset="-122"/>
                <a:ea typeface="华文细黑" pitchFamily="2" charset="-122"/>
              </a:rPr>
              <a:t>29</a:t>
            </a:r>
          </a:p>
        </p:txBody>
      </p:sp>
      <p:sp>
        <p:nvSpPr>
          <p:cNvPr id="26630" name="TextBox 4"/>
          <p:cNvSpPr txBox="1">
            <a:spLocks noChangeArrowheads="1"/>
          </p:cNvSpPr>
          <p:nvPr/>
        </p:nvSpPr>
        <p:spPr bwMode="auto">
          <a:xfrm>
            <a:off x="1258888" y="549275"/>
            <a:ext cx="374491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RFID</a:t>
            </a:r>
            <a:r>
              <a:rPr lang="zh-CN" altLang="en-US" sz="3200" b="1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的组成</a:t>
            </a:r>
          </a:p>
        </p:txBody>
      </p:sp>
      <p:sp>
        <p:nvSpPr>
          <p:cNvPr id="26631" name="矩形 13"/>
          <p:cNvSpPr>
            <a:spLocks noChangeArrowheads="1"/>
          </p:cNvSpPr>
          <p:nvPr/>
        </p:nvSpPr>
        <p:spPr bwMode="auto">
          <a:xfrm>
            <a:off x="1935163" y="5364163"/>
            <a:ext cx="1570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固定式读写器</a:t>
            </a:r>
            <a:endParaRPr lang="zh-CN" altLang="en-US">
              <a:ea typeface="楷体_GB2312"/>
              <a:cs typeface="楷体_GB2312"/>
            </a:endParaRPr>
          </a:p>
        </p:txBody>
      </p:sp>
      <p:sp>
        <p:nvSpPr>
          <p:cNvPr id="26632" name="矩形 14"/>
          <p:cNvSpPr>
            <a:spLocks noChangeArrowheads="1"/>
          </p:cNvSpPr>
          <p:nvPr/>
        </p:nvSpPr>
        <p:spPr bwMode="auto">
          <a:xfrm>
            <a:off x="4830763" y="5435600"/>
            <a:ext cx="24939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终端卡片（电子标签）</a:t>
            </a:r>
            <a:endParaRPr lang="zh-CN" altLang="en-US">
              <a:ea typeface="楷体_GB2312"/>
              <a:cs typeface="楷体_GB2312"/>
            </a:endParaRPr>
          </a:p>
        </p:txBody>
      </p:sp>
      <p:pic>
        <p:nvPicPr>
          <p:cNvPr id="26633" name="图片 11" descr="P108018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-807634">
            <a:off x="755650" y="3492500"/>
            <a:ext cx="1800225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4292600" y="260350"/>
            <a:ext cx="1636713" cy="609600"/>
          </a:xfrm>
          <a:prstGeom prst="wedgeRectCallout">
            <a:avLst>
              <a:gd name="adj1" fmla="val 82009"/>
              <a:gd name="adj2" fmla="val 95051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/>
              <a:t>手持式电子标签阅读器</a:t>
            </a:r>
          </a:p>
        </p:txBody>
      </p:sp>
      <p:pic>
        <p:nvPicPr>
          <p:cNvPr id="26635" name="图片 5" descr="RH767-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56325" y="260350"/>
            <a:ext cx="2457450" cy="214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altLang="zh-CN" smtClean="0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27651" name="页脚占位符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 smtClean="0">
                <a:solidFill>
                  <a:srgbClr val="000000"/>
                </a:solidFill>
                <a:latin typeface="Arial" pitchFamily="34" charset="0"/>
              </a:rPr>
              <a:t>Company Logo</a:t>
            </a:r>
          </a:p>
        </p:txBody>
      </p:sp>
      <p:pic>
        <p:nvPicPr>
          <p:cNvPr id="27652" name="Picture 2" descr="c:\users\administrator\appdata\roaming\360se6\User Data\temp\t0124c183ac586b9dc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4292600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4" descr="c:\users\administrator\appdata\roaming\360se6\User Data\temp\t01baa1cc7c84134a6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1557338"/>
            <a:ext cx="2089150" cy="20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6" descr="c:\users\administrator\appdata\roaming\360se6\User Data\temp\t011df2c62db1b6938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313" y="1557338"/>
            <a:ext cx="34004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5" name="矩形 6"/>
          <p:cNvSpPr>
            <a:spLocks noChangeArrowheads="1"/>
          </p:cNvSpPr>
          <p:nvPr/>
        </p:nvSpPr>
        <p:spPr bwMode="auto">
          <a:xfrm>
            <a:off x="468313" y="4076700"/>
            <a:ext cx="25701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/>
              <a:t>INLAY</a:t>
            </a:r>
            <a:r>
              <a:rPr lang="zh-CN" altLang="en-US" sz="3200"/>
              <a:t>的样式</a:t>
            </a:r>
          </a:p>
        </p:txBody>
      </p:sp>
      <p:pic>
        <p:nvPicPr>
          <p:cNvPr id="27656" name="Picture 8" descr="c:\users\administrator\appdata\roaming\360se6\User Data\temp\t01bb6a8cb52043963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9350" y="1196975"/>
            <a:ext cx="29146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0" descr="c:\users\administrator\appdata\roaming\360se6\User Data\temp\t013ed3014da96476c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08400" y="4572000"/>
            <a:ext cx="23241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8" name="矩形 9"/>
          <p:cNvSpPr>
            <a:spLocks noChangeArrowheads="1"/>
          </p:cNvSpPr>
          <p:nvPr/>
        </p:nvSpPr>
        <p:spPr bwMode="auto">
          <a:xfrm>
            <a:off x="3779838" y="549275"/>
            <a:ext cx="2032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电子标签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4E4544B-1926-40C5-A7F5-4F58CCD041CF}" type="slidenum">
              <a:rPr lang="en-US" altLang="zh-CN" smtClean="0">
                <a:solidFill>
                  <a:srgbClr val="000000"/>
                </a:solidFill>
                <a:latin typeface="Arial" pitchFamily="34" charset="0"/>
              </a:rPr>
              <a:pPr/>
              <a:t>25</a:t>
            </a:fld>
            <a:endParaRPr lang="en-US" altLang="zh-CN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应用系统的物理结构图</a:t>
            </a:r>
          </a:p>
        </p:txBody>
      </p:sp>
      <p:sp>
        <p:nvSpPr>
          <p:cNvPr id="2053" name="Rectangle 3"/>
          <p:cNvSpPr>
            <a:spLocks noChangeArrowheads="1"/>
          </p:cNvSpPr>
          <p:nvPr/>
        </p:nvSpPr>
        <p:spPr bwMode="auto">
          <a:xfrm>
            <a:off x="4479925" y="1636713"/>
            <a:ext cx="1841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 sz="1400" b="1">
              <a:solidFill>
                <a:srgbClr val="FF3300"/>
              </a:solidFill>
              <a:cs typeface="Arial" pitchFamily="34" charset="0"/>
            </a:endParaRP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3017838" y="1377950"/>
          <a:ext cx="5773737" cy="476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Visio" r:id="rId3" imgW="9156573" imgH="6977634" progId="Visio.Drawing.11">
                  <p:embed/>
                </p:oleObj>
              </mc:Choice>
              <mc:Fallback>
                <p:oleObj name="Visio" r:id="rId3" imgW="9156573" imgH="6977634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7838" y="1377950"/>
                        <a:ext cx="5773737" cy="4767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Rectangle 5"/>
          <p:cNvSpPr>
            <a:spLocks noChangeArrowheads="1"/>
          </p:cNvSpPr>
          <p:nvPr/>
        </p:nvSpPr>
        <p:spPr bwMode="auto">
          <a:xfrm>
            <a:off x="1403648" y="5475972"/>
            <a:ext cx="295188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rgbClr val="003399"/>
              </a:buClr>
              <a:buFont typeface="Wingdings" pitchFamily="2" charset="2"/>
              <a:buNone/>
            </a:pPr>
            <a:r>
              <a:rPr lang="zh-CN" altLang="en-US" b="1" dirty="0">
                <a:solidFill>
                  <a:srgbClr val="0000FF"/>
                </a:solidFill>
                <a:cs typeface="Arial" pitchFamily="34" charset="0"/>
              </a:rPr>
              <a:t>备注：读写器须手持式与固定式的相结合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作业要求（续）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556792"/>
            <a:ext cx="8280400" cy="5040560"/>
          </a:xfrm>
        </p:spPr>
        <p:txBody>
          <a:bodyPr/>
          <a:lstStyle/>
          <a:p>
            <a:pPr eaLnBrk="1" hangingPunct="1"/>
            <a:r>
              <a:rPr lang="zh-CN" altLang="en-US" b="1" dirty="0" smtClean="0"/>
              <a:t>功能需求根据项目背景中内容展开，细划后形成</a:t>
            </a:r>
            <a:r>
              <a:rPr lang="zh-CN" altLang="en-US" b="1" dirty="0" smtClean="0">
                <a:solidFill>
                  <a:srgbClr val="0000FF"/>
                </a:solidFill>
              </a:rPr>
              <a:t>功能需求，</a:t>
            </a:r>
            <a:r>
              <a:rPr lang="zh-CN" altLang="en-US" b="1" dirty="0" smtClean="0"/>
              <a:t>非功能性需求内容也自行增加和拟定。也可以根据你的理解，合理增加背景中没有提到的功能和非功能需求。</a:t>
            </a:r>
            <a:endParaRPr lang="en-US" altLang="zh-CN" b="1" dirty="0" smtClean="0"/>
          </a:p>
          <a:p>
            <a:pPr eaLnBrk="1" hangingPunct="1"/>
            <a:r>
              <a:rPr lang="zh-CN" altLang="en-US" b="1" dirty="0" smtClean="0"/>
              <a:t>思考题</a:t>
            </a:r>
            <a:r>
              <a:rPr lang="en-US" altLang="zh-CN" b="1" dirty="0" smtClean="0"/>
              <a:t>(</a:t>
            </a:r>
            <a:r>
              <a:rPr lang="zh-CN" altLang="en-US" b="1" dirty="0" smtClean="0"/>
              <a:t>要与题目背景结合</a:t>
            </a:r>
            <a:r>
              <a:rPr lang="en-US" altLang="zh-CN" b="1" dirty="0" smtClean="0"/>
              <a:t>)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pPr marL="0" indent="0" eaLnBrk="1" hangingPunct="1"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 1. </a:t>
            </a:r>
            <a:r>
              <a:rPr lang="zh-CN" altLang="en-US" b="1" dirty="0" smtClean="0"/>
              <a:t>如何建立工厂的立体仓，建立</a:t>
            </a:r>
            <a:r>
              <a:rPr lang="en-US" altLang="zh-CN" b="1" dirty="0" smtClean="0"/>
              <a:t>WMS</a:t>
            </a:r>
            <a:r>
              <a:rPr lang="zh-CN" altLang="en-US" b="1" dirty="0" smtClean="0"/>
              <a:t>系统？</a:t>
            </a:r>
            <a:endParaRPr lang="en-US" altLang="zh-CN" b="1" dirty="0" smtClean="0"/>
          </a:p>
          <a:p>
            <a:pPr marL="0" indent="0" eaLnBrk="1" hangingPunct="1">
              <a:buNone/>
            </a:pPr>
            <a:r>
              <a:rPr lang="en-US" altLang="zh-CN" b="1" dirty="0" smtClean="0"/>
              <a:t>    2. </a:t>
            </a:r>
            <a:r>
              <a:rPr lang="zh-CN" altLang="en-US" b="1" dirty="0" smtClean="0"/>
              <a:t>怎么将</a:t>
            </a:r>
            <a:r>
              <a:rPr lang="en-US" altLang="zh-CN" b="1" dirty="0" smtClean="0"/>
              <a:t>AI</a:t>
            </a:r>
            <a:r>
              <a:rPr lang="zh-CN" altLang="en-US" b="1" dirty="0" smtClean="0"/>
              <a:t>技术应用于项目中？将来工厂是否可能使用工业机器人吗？</a:t>
            </a:r>
          </a:p>
          <a:p>
            <a:pPr eaLnBrk="1" hangingPunct="1"/>
            <a:r>
              <a:rPr lang="zh-CN" altLang="en-US" b="1" dirty="0" smtClean="0"/>
              <a:t>因不能到现实环境中进行需求获取，部分内容根据自已的理解，充当用户代表。文档内容要合常理，逻辑上行得通。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大作业提交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628775"/>
            <a:ext cx="8280400" cy="4176713"/>
          </a:xfrm>
        </p:spPr>
        <p:txBody>
          <a:bodyPr/>
          <a:lstStyle/>
          <a:p>
            <a:pPr eaLnBrk="1" hangingPunct="1"/>
            <a:r>
              <a:rPr lang="zh-CN" altLang="en-US" b="1" dirty="0" smtClean="0"/>
              <a:t>以小组为单位讨论和编制，格式参照选择的模板，字数</a:t>
            </a:r>
            <a:r>
              <a:rPr lang="en-US" altLang="zh-CN" b="1" dirty="0" smtClean="0"/>
              <a:t>6000—9000</a:t>
            </a:r>
            <a:r>
              <a:rPr lang="zh-CN" altLang="en-US" b="1" dirty="0" smtClean="0"/>
              <a:t>字。</a:t>
            </a:r>
          </a:p>
          <a:p>
            <a:pPr eaLnBrk="1" hangingPunct="1"/>
            <a:r>
              <a:rPr lang="zh-CN" altLang="en-US" b="1" dirty="0" smtClean="0"/>
              <a:t>期末考试前一周提交</a:t>
            </a:r>
            <a:r>
              <a:rPr lang="en-US" altLang="zh-CN" b="1" dirty="0" smtClean="0"/>
              <a:t>FTP</a:t>
            </a:r>
            <a:r>
              <a:rPr lang="zh-CN" altLang="en-US" b="1" dirty="0" smtClean="0"/>
              <a:t>服务器指定的</a:t>
            </a:r>
            <a:r>
              <a:rPr lang="en-US" altLang="zh-CN" b="1" dirty="0" smtClean="0">
                <a:solidFill>
                  <a:srgbClr val="0000FF"/>
                </a:solidFill>
              </a:rPr>
              <a:t>…\”</a:t>
            </a:r>
            <a:r>
              <a:rPr lang="en-US" altLang="zh-CN" b="1" dirty="0" smtClean="0">
                <a:solidFill>
                  <a:srgbClr val="0000FF"/>
                </a:solidFill>
              </a:rPr>
              <a:t>21</a:t>
            </a:r>
            <a:r>
              <a:rPr lang="en-US" altLang="zh-CN" b="1" dirty="0" smtClean="0">
                <a:solidFill>
                  <a:srgbClr val="0000FF"/>
                </a:solidFill>
              </a:rPr>
              <a:t>-22</a:t>
            </a:r>
            <a:r>
              <a:rPr lang="zh-CN" altLang="en-US" b="1" dirty="0" smtClean="0">
                <a:solidFill>
                  <a:srgbClr val="0000FF"/>
                </a:solidFill>
              </a:rPr>
              <a:t>需求分析</a:t>
            </a:r>
            <a:r>
              <a:rPr lang="zh-CN" altLang="en-US" b="1" dirty="0" smtClean="0">
                <a:solidFill>
                  <a:srgbClr val="0000FF"/>
                </a:solidFill>
              </a:rPr>
              <a:t>大作业（</a:t>
            </a:r>
            <a:r>
              <a:rPr lang="en-US" altLang="zh-CN" b="1" dirty="0" smtClean="0">
                <a:solidFill>
                  <a:srgbClr val="0000FF"/>
                </a:solidFill>
              </a:rPr>
              <a:t>19</a:t>
            </a:r>
            <a:r>
              <a:rPr lang="zh-CN" altLang="en-US" b="1" dirty="0" smtClean="0">
                <a:solidFill>
                  <a:srgbClr val="0000FF"/>
                </a:solidFill>
              </a:rPr>
              <a:t>软</a:t>
            </a:r>
            <a:r>
              <a:rPr lang="zh-CN" altLang="en-US" b="1" dirty="0" smtClean="0">
                <a:solidFill>
                  <a:srgbClr val="0000FF"/>
                </a:solidFill>
              </a:rPr>
              <a:t>工）”</a:t>
            </a:r>
            <a:r>
              <a:rPr lang="zh-CN" altLang="en-US" b="1" dirty="0" smtClean="0"/>
              <a:t>目录上。</a:t>
            </a:r>
          </a:p>
          <a:p>
            <a:pPr eaLnBrk="1" hangingPunct="1"/>
            <a:r>
              <a:rPr lang="zh-CN" altLang="en-US" b="1" dirty="0" smtClean="0"/>
              <a:t>内容雷同的文档都将得极低分。</a:t>
            </a:r>
          </a:p>
          <a:p>
            <a:pPr eaLnBrk="1" hangingPunct="1"/>
            <a:r>
              <a:rPr lang="zh-CN" altLang="en-US" b="1" dirty="0" smtClean="0"/>
              <a:t>命名为：需求分析文档</a:t>
            </a:r>
            <a:r>
              <a:rPr lang="en-US" altLang="zh-CN" b="1" dirty="0" smtClean="0"/>
              <a:t>_</a:t>
            </a:r>
            <a:r>
              <a:rPr lang="zh-CN" altLang="en-US" b="1" dirty="0" smtClean="0"/>
              <a:t>小组长姓名</a:t>
            </a:r>
            <a:r>
              <a:rPr lang="en-US" altLang="zh-CN" b="1" dirty="0" smtClean="0"/>
              <a:t>.</a:t>
            </a:r>
            <a:r>
              <a:rPr lang="en-US" altLang="zh-CN" b="1" dirty="0" err="1" smtClean="0"/>
              <a:t>docx</a:t>
            </a:r>
            <a:r>
              <a:rPr lang="zh-CN" altLang="en-US" b="1" dirty="0" smtClean="0"/>
              <a:t>，在文档封面上写明小组人员名单和学号。</a:t>
            </a:r>
            <a:r>
              <a:rPr lang="en-US" altLang="zh-CN" b="1" dirty="0" smtClean="0"/>
              <a:t>(</a:t>
            </a:r>
            <a:r>
              <a:rPr lang="zh-CN" altLang="en-US" b="1" dirty="0" smtClean="0"/>
              <a:t>小组人数</a:t>
            </a:r>
            <a:r>
              <a:rPr lang="en-US" altLang="zh-CN" b="1" dirty="0" smtClean="0"/>
              <a:t>&lt;=4</a:t>
            </a:r>
            <a:r>
              <a:rPr lang="zh-CN" altLang="en-US" b="1" dirty="0" smtClean="0"/>
              <a:t>人</a:t>
            </a:r>
            <a:r>
              <a:rPr lang="en-US" altLang="zh-CN" b="1" dirty="0" smtClean="0"/>
              <a:t>)</a:t>
            </a:r>
            <a:r>
              <a:rPr lang="zh-CN" altLang="en-US" b="1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WordArt 6"/>
          <p:cNvSpPr>
            <a:spLocks noChangeArrowheads="1" noChangeShapeType="1" noTextEdit="1"/>
          </p:cNvSpPr>
          <p:nvPr/>
        </p:nvSpPr>
        <p:spPr bwMode="gray">
          <a:xfrm>
            <a:off x="4419600" y="1905000"/>
            <a:ext cx="4038600" cy="5334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r>
              <a:rPr lang="en-US" altLang="zh-CN" sz="5400" b="1" kern="1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003399"/>
                    </a:gs>
                    <a:gs pos="100000">
                      <a:srgbClr val="5E9CDA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  <a:latin typeface="Verdana"/>
                <a:ea typeface="Verdana"/>
                <a:cs typeface="Verdana"/>
              </a:rPr>
              <a:t>Thank You !</a:t>
            </a:r>
            <a:endParaRPr lang="zh-CN" altLang="en-US" sz="5400" b="1" kern="10">
              <a:ln w="28575">
                <a:solidFill>
                  <a:srgbClr val="FFFFFF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003399"/>
                  </a:gs>
                  <a:gs pos="100000">
                    <a:srgbClr val="5E9CDA"/>
                  </a:gs>
                </a:gsLst>
                <a:lin ang="5400000" scaled="1"/>
              </a:gradFill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30723" name="Rectangle 7"/>
          <p:cNvSpPr>
            <a:spLocks noChangeArrowheads="1"/>
          </p:cNvSpPr>
          <p:nvPr/>
        </p:nvSpPr>
        <p:spPr bwMode="auto">
          <a:xfrm>
            <a:off x="1258888" y="6237288"/>
            <a:ext cx="6913562" cy="620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4" name="Rectangle 8"/>
          <p:cNvSpPr>
            <a:spLocks noChangeArrowheads="1"/>
          </p:cNvSpPr>
          <p:nvPr/>
        </p:nvSpPr>
        <p:spPr bwMode="auto">
          <a:xfrm>
            <a:off x="2916238" y="188913"/>
            <a:ext cx="6192837" cy="620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黑体" pitchFamily="49" charset="-122"/>
              </a:rPr>
              <a:t>背景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1412875"/>
            <a:ext cx="8642350" cy="5184477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zh-CN" altLang="en-US" b="1" dirty="0" smtClean="0"/>
              <a:t>　　集团主要产品有</a:t>
            </a:r>
            <a:r>
              <a:rPr lang="en-US" altLang="zh-CN" b="1" dirty="0" smtClean="0"/>
              <a:t>5~6</a:t>
            </a:r>
            <a:r>
              <a:rPr lang="zh-CN" altLang="en-US" b="1" dirty="0" smtClean="0"/>
              <a:t>大类，规格有</a:t>
            </a:r>
            <a:r>
              <a:rPr lang="en-US" altLang="zh-CN" b="1" dirty="0" smtClean="0"/>
              <a:t>180</a:t>
            </a:r>
            <a:r>
              <a:rPr lang="zh-CN" altLang="en-US" b="1" dirty="0" smtClean="0"/>
              <a:t>多种。包括汽车、工程机（装载机、压路机、叉车等</a:t>
            </a:r>
            <a:r>
              <a:rPr lang="zh-CN" altLang="en-US" b="1" dirty="0" smtClean="0"/>
              <a:t>）的车桥</a:t>
            </a:r>
            <a:r>
              <a:rPr lang="zh-CN" altLang="en-US" b="1" dirty="0" smtClean="0"/>
              <a:t>、箱件等等。　　</a:t>
            </a: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zh-CN" altLang="en-US" b="1" dirty="0" smtClean="0"/>
              <a:t>　　生产过程分铸造和机加工两类大工序。其中产品铸造先由异地</a:t>
            </a:r>
            <a:r>
              <a:rPr lang="en-US" altLang="zh-CN" b="1" dirty="0" smtClean="0"/>
              <a:t>A</a:t>
            </a:r>
            <a:r>
              <a:rPr lang="zh-CN" altLang="en-US" b="1" dirty="0" smtClean="0"/>
              <a:t>工厂铸造，再由与总部相邻的</a:t>
            </a:r>
            <a:r>
              <a:rPr lang="en-US" altLang="zh-CN" b="1" dirty="0" smtClean="0"/>
              <a:t>B</a:t>
            </a:r>
            <a:r>
              <a:rPr lang="zh-CN" altLang="en-US" b="1" dirty="0" smtClean="0"/>
              <a:t>厂进行机加工。 机加工约十几道工序、不同产品，其加工工艺都有区别。 目前</a:t>
            </a:r>
            <a:r>
              <a:rPr lang="en-US" altLang="zh-CN" b="1" dirty="0" smtClean="0"/>
              <a:t>B</a:t>
            </a:r>
            <a:r>
              <a:rPr lang="zh-CN" altLang="en-US" b="1" dirty="0" smtClean="0"/>
              <a:t>厂有两车间，</a:t>
            </a:r>
            <a:r>
              <a:rPr lang="en-US" altLang="zh-CN" b="1" dirty="0" smtClean="0"/>
              <a:t>8</a:t>
            </a:r>
            <a:r>
              <a:rPr lang="zh-CN" altLang="en-US" b="1" dirty="0" smtClean="0"/>
              <a:t>条生产线，年产</a:t>
            </a:r>
            <a:r>
              <a:rPr lang="en-US" altLang="zh-CN" b="1" dirty="0" smtClean="0"/>
              <a:t>20~30</a:t>
            </a:r>
            <a:r>
              <a:rPr lang="zh-CN" altLang="en-US" b="1" dirty="0" smtClean="0"/>
              <a:t>万件。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黑体" pitchFamily="49" charset="-122"/>
              </a:rPr>
              <a:t>背景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1412875"/>
            <a:ext cx="8642350" cy="5112469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0000FF"/>
                </a:solidFill>
              </a:rPr>
              <a:t>（二） 集团信息化方面的情况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zh-CN" altLang="en-US" b="1" dirty="0" smtClean="0"/>
              <a:t>　　公司有一套内部使用的</a:t>
            </a:r>
            <a:r>
              <a:rPr lang="en-US" altLang="zh-CN" b="1" dirty="0" smtClean="0"/>
              <a:t>OA</a:t>
            </a:r>
            <a:r>
              <a:rPr lang="zh-CN" altLang="en-US" b="1" dirty="0" smtClean="0"/>
              <a:t>系统，目前只用于信息发布和少量公文流转。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zh-CN" altLang="en-US" b="1" dirty="0" smtClean="0"/>
              <a:t>　　财务方面使用的用友的</a:t>
            </a:r>
            <a:r>
              <a:rPr lang="en-US" altLang="zh-CN" b="1" dirty="0" smtClean="0"/>
              <a:t>K3</a:t>
            </a:r>
            <a:r>
              <a:rPr lang="zh-CN" altLang="en-US" b="1" dirty="0" smtClean="0"/>
              <a:t>系统，并使用了</a:t>
            </a:r>
            <a:r>
              <a:rPr lang="en-US" altLang="zh-CN" b="1" dirty="0" smtClean="0"/>
              <a:t>K3</a:t>
            </a:r>
            <a:r>
              <a:rPr lang="zh-CN" altLang="en-US" b="1" dirty="0" smtClean="0"/>
              <a:t>的物资和仓库的进销存功能。</a:t>
            </a:r>
            <a:r>
              <a:rPr lang="en-US" altLang="zh-CN" b="1" dirty="0" smtClean="0"/>
              <a:t>K3</a:t>
            </a:r>
            <a:r>
              <a:rPr lang="zh-CN" altLang="en-US" b="1" dirty="0" smtClean="0"/>
              <a:t>服务器设在总部，其他工厂都可访问。</a:t>
            </a:r>
            <a:r>
              <a:rPr lang="en-US" altLang="zh-CN" b="1" dirty="0" smtClean="0"/>
              <a:t>OA</a:t>
            </a:r>
            <a:r>
              <a:rPr lang="zh-CN" altLang="en-US" b="1" dirty="0" smtClean="0"/>
              <a:t>与</a:t>
            </a:r>
            <a:r>
              <a:rPr lang="en-US" altLang="zh-CN" b="1" dirty="0" smtClean="0"/>
              <a:t>K3</a:t>
            </a:r>
            <a:r>
              <a:rPr lang="zh-CN" altLang="en-US" b="1" dirty="0" smtClean="0"/>
              <a:t>独立没有开发接口。公司没有专门的</a:t>
            </a:r>
            <a:r>
              <a:rPr lang="en-US" altLang="zh-CN" b="1" dirty="0" smtClean="0"/>
              <a:t>IT</a:t>
            </a:r>
            <a:r>
              <a:rPr lang="zh-CN" altLang="en-US" b="1" dirty="0" smtClean="0"/>
              <a:t>部门，只一名</a:t>
            </a:r>
            <a:r>
              <a:rPr lang="en-US" altLang="zh-CN" b="1" dirty="0" smtClean="0"/>
              <a:t>IT</a:t>
            </a:r>
            <a:r>
              <a:rPr lang="zh-CN" altLang="en-US" b="1" dirty="0" smtClean="0"/>
              <a:t>人员进行系统维护。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zh-CN" altLang="en-US" b="1" dirty="0" smtClean="0"/>
              <a:t>　　目前</a:t>
            </a:r>
            <a:r>
              <a:rPr lang="en-US" altLang="zh-CN" b="1" dirty="0" smtClean="0"/>
              <a:t>B</a:t>
            </a:r>
            <a:r>
              <a:rPr lang="zh-CN" altLang="en-US" b="1" dirty="0" smtClean="0"/>
              <a:t>厂的车间中只有一台电脑，与</a:t>
            </a:r>
            <a:r>
              <a:rPr lang="en-US" altLang="zh-CN" b="1" dirty="0" smtClean="0"/>
              <a:t>K3</a:t>
            </a:r>
            <a:r>
              <a:rPr lang="zh-CN" altLang="en-US" b="1" dirty="0" smtClean="0"/>
              <a:t>系统相连，负责统计产品数量，完成仓库物资的进销存。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zh-CN" altLang="en-US" b="1" dirty="0" smtClean="0"/>
              <a:t>　　公司生产一线的员工文化水平普遍不高，使用系统要经过培训。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黑体" pitchFamily="49" charset="-122"/>
              </a:rPr>
              <a:t>背景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1412875"/>
            <a:ext cx="8642350" cy="5184477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0000FF"/>
                </a:solidFill>
              </a:rPr>
              <a:t>（三）用户对系统提出的功能性需求 </a:t>
            </a: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zh-CN" altLang="en-US" b="1" dirty="0" smtClean="0"/>
              <a:t>　　本项目拟在本部和</a:t>
            </a:r>
            <a:r>
              <a:rPr lang="en-US" altLang="zh-CN" b="1" dirty="0" smtClean="0"/>
              <a:t>B</a:t>
            </a:r>
            <a:r>
              <a:rPr lang="zh-CN" altLang="en-US" b="1" dirty="0" smtClean="0"/>
              <a:t>厂（机加工工序）先实施，二期再推广到异地的三个分厂。</a:t>
            </a: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zh-CN" altLang="en-US" b="1" dirty="0" smtClean="0"/>
              <a:t>　　系统功能包括</a:t>
            </a:r>
            <a:r>
              <a:rPr lang="en-US" altLang="zh-CN" b="1" dirty="0" smtClean="0">
                <a:solidFill>
                  <a:srgbClr val="0000FF"/>
                </a:solidFill>
              </a:rPr>
              <a:t>B</a:t>
            </a:r>
            <a:r>
              <a:rPr lang="zh-CN" altLang="en-US" b="1" dirty="0" smtClean="0">
                <a:solidFill>
                  <a:srgbClr val="0000FF"/>
                </a:solidFill>
              </a:rPr>
              <a:t>厂生产过程管理</a:t>
            </a:r>
            <a:r>
              <a:rPr lang="zh-CN" altLang="en-US" b="1" dirty="0" smtClean="0"/>
              <a:t>、</a:t>
            </a:r>
            <a:r>
              <a:rPr lang="zh-CN" altLang="en-US" b="1" dirty="0" smtClean="0">
                <a:solidFill>
                  <a:srgbClr val="FF3300"/>
                </a:solidFill>
              </a:rPr>
              <a:t>产品销售管理</a:t>
            </a:r>
            <a:r>
              <a:rPr lang="zh-CN" altLang="en-US" b="1" dirty="0" smtClean="0"/>
              <a:t>、</a:t>
            </a:r>
            <a:r>
              <a:rPr lang="zh-CN" altLang="en-US" b="1" dirty="0" smtClean="0">
                <a:solidFill>
                  <a:srgbClr val="0000FF"/>
                </a:solidFill>
              </a:rPr>
              <a:t>售后服务管理（包含服务的记录和查询）、半成品和成品仓库管理</a:t>
            </a:r>
            <a:r>
              <a:rPr lang="zh-CN" altLang="en-US" b="1" dirty="0" smtClean="0"/>
              <a:t>等等。同时利用这些信息，加强公司对产品在线的过程监控、质量的监控、生产线（含质量检验）员工的责任认定和绩效的考核。</a:t>
            </a:r>
            <a:r>
              <a:rPr lang="zh-CN" altLang="en-US" dirty="0" smtClean="0"/>
              <a:t> </a:t>
            </a: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endParaRPr lang="en-US" altLang="zh-CN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黑体" pitchFamily="49" charset="-122"/>
              </a:rPr>
              <a:t>背景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1556891"/>
            <a:ext cx="8642350" cy="5040461"/>
          </a:xfrm>
        </p:spPr>
        <p:txBody>
          <a:bodyPr/>
          <a:lstStyle/>
          <a:p>
            <a:pPr marL="0" indent="0" eaLnBrk="1" hangingPunct="1">
              <a:lnSpc>
                <a:spcPts val="38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zh-CN" b="1" dirty="0" smtClean="0">
                <a:solidFill>
                  <a:srgbClr val="0000FF"/>
                </a:solidFill>
              </a:rPr>
              <a:t>1.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solidFill>
                  <a:srgbClr val="0000FF"/>
                </a:solidFill>
              </a:rPr>
              <a:t>B</a:t>
            </a:r>
            <a:r>
              <a:rPr lang="zh-CN" altLang="en-US" b="1" dirty="0" smtClean="0">
                <a:solidFill>
                  <a:srgbClr val="0000FF"/>
                </a:solidFill>
              </a:rPr>
              <a:t>厂生产过程管理需求描述</a:t>
            </a:r>
            <a:endParaRPr lang="zh-CN" altLang="en-US" b="1" dirty="0" smtClean="0"/>
          </a:p>
          <a:p>
            <a:pPr marL="0" indent="0" eaLnBrk="1" hangingPunct="1">
              <a:lnSpc>
                <a:spcPts val="38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zh-CN" altLang="en-US" b="1" dirty="0" smtClean="0"/>
              <a:t>　　需要将</a:t>
            </a:r>
            <a:r>
              <a:rPr lang="en-US" altLang="zh-CN" b="1" dirty="0" smtClean="0"/>
              <a:t>RFID</a:t>
            </a:r>
            <a:r>
              <a:rPr lang="zh-CN" altLang="en-US" b="1" dirty="0" smtClean="0"/>
              <a:t>电子标签加入到产品中，伴随产品的</a:t>
            </a:r>
            <a:r>
              <a:rPr lang="zh-CN" altLang="en-US" b="1" dirty="0" smtClean="0">
                <a:solidFill>
                  <a:srgbClr val="0000FF"/>
                </a:solidFill>
              </a:rPr>
              <a:t>机加工</a:t>
            </a:r>
            <a:r>
              <a:rPr lang="zh-CN" altLang="en-US" b="1" dirty="0" smtClean="0"/>
              <a:t>生产过程，系统可对各主要工序（或指定的工序，主要有切割、镗、磨、洗、喷漆、测试、包装等等）的产品加工情况进行记录，包括日期、加工人员、完成情况等信息。对生产过程中出现的瑕疵、报废情况也需进行记录，以便日后的跟踪和查询。</a:t>
            </a:r>
          </a:p>
          <a:p>
            <a:pPr marL="0" indent="0" eaLnBrk="1" hangingPunct="1">
              <a:lnSpc>
                <a:spcPts val="38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zh-CN" altLang="en-US" b="1" dirty="0" smtClean="0"/>
              <a:t>　　目前的记录方式主要依赖产品</a:t>
            </a:r>
            <a:r>
              <a:rPr lang="zh-CN" altLang="en-US" b="1" dirty="0" smtClean="0">
                <a:solidFill>
                  <a:srgbClr val="0000FF"/>
                </a:solidFill>
              </a:rPr>
              <a:t>质量跟踪卡</a:t>
            </a:r>
            <a:r>
              <a:rPr lang="zh-CN" altLang="en-US" b="1" dirty="0" smtClean="0"/>
              <a:t>等纸制品记录、在产品</a:t>
            </a:r>
            <a:r>
              <a:rPr lang="en-US" altLang="zh-CN" b="1" dirty="0" smtClean="0"/>
              <a:t>(</a:t>
            </a:r>
            <a:r>
              <a:rPr lang="zh-CN" altLang="en-US" b="1" dirty="0" smtClean="0"/>
              <a:t>车桥</a:t>
            </a:r>
            <a:r>
              <a:rPr lang="en-US" altLang="zh-CN" b="1" dirty="0" smtClean="0"/>
              <a:t>)</a:t>
            </a:r>
            <a:r>
              <a:rPr lang="zh-CN" altLang="en-US" b="1" dirty="0" smtClean="0"/>
              <a:t>上用粉笔记录等方式；查看主要靠手工查找。</a:t>
            </a:r>
          </a:p>
          <a:p>
            <a:pPr marL="0" indent="0" eaLnBrk="1" hangingPunct="1">
              <a:lnSpc>
                <a:spcPts val="3800"/>
              </a:lnSpc>
              <a:spcBef>
                <a:spcPts val="0"/>
              </a:spcBef>
              <a:buFont typeface="Wingdings" pitchFamily="2" charset="2"/>
              <a:buNone/>
            </a:pPr>
            <a:endParaRPr lang="en-US" altLang="zh-CN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484784"/>
            <a:ext cx="8002587" cy="4752528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dirty="0" smtClean="0">
                <a:solidFill>
                  <a:srgbClr val="0000FF"/>
                </a:solidFill>
              </a:rPr>
              <a:t>2.</a:t>
            </a:r>
            <a:r>
              <a:rPr lang="zh-CN" altLang="en-US" b="1" dirty="0" smtClean="0">
                <a:solidFill>
                  <a:srgbClr val="0000FF"/>
                </a:solidFill>
              </a:rPr>
              <a:t>产品销售管理方面的需求描述</a:t>
            </a: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b="1" dirty="0" smtClean="0"/>
              <a:t>    产品分按</a:t>
            </a:r>
            <a:r>
              <a:rPr lang="zh-CN" altLang="en-US" b="1" dirty="0" smtClean="0">
                <a:solidFill>
                  <a:srgbClr val="0000FF"/>
                </a:solidFill>
              </a:rPr>
              <a:t>订单销售和按库存销售</a:t>
            </a:r>
            <a:r>
              <a:rPr lang="zh-CN" altLang="en-US" b="1" dirty="0" smtClean="0"/>
              <a:t>两种方式，需要系统对各产品的销售情况、销售去向进行准确地统计，对每个产品的产品情况进行快速地查询和获取，对经销商的产品销售情况进行记录。</a:t>
            </a: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b="1" dirty="0" smtClean="0"/>
              <a:t>　　目前依赖人工进行产品销售情况的统计，无法快速查询单个产品的情况。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484784"/>
            <a:ext cx="8002588" cy="5256584"/>
          </a:xfrm>
        </p:spPr>
        <p:txBody>
          <a:bodyPr/>
          <a:lstStyle/>
          <a:p>
            <a:pPr marL="0" indent="0" eaLnBrk="1" hangingPunct="1">
              <a:lnSpc>
                <a:spcPts val="34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zh-CN" b="1" dirty="0" smtClean="0">
                <a:solidFill>
                  <a:srgbClr val="0000FF"/>
                </a:solidFill>
              </a:rPr>
              <a:t>3.</a:t>
            </a:r>
            <a:r>
              <a:rPr lang="zh-CN" altLang="en-US" b="1" dirty="0" smtClean="0">
                <a:solidFill>
                  <a:srgbClr val="0000FF"/>
                </a:solidFill>
              </a:rPr>
              <a:t>售后服务管理方面的需求描述</a:t>
            </a:r>
          </a:p>
          <a:p>
            <a:pPr marL="0" indent="0" eaLnBrk="1" hangingPunct="1">
              <a:lnSpc>
                <a:spcPts val="34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zh-CN" altLang="en-US" sz="2400" b="1" dirty="0" smtClean="0"/>
              <a:t>    　在对产品进行维修等三包服务时，系统能够记录和快速获取产品的历史维修情况；在出现问题的产品返厂后，由质检人员对产品进行检查，对产品的质量问题情况进行记录，进而可追溯到质量责任工序和责任人，以改进产品质量。公司可通过产品质量的监控来考核和认定相关员工绩效。</a:t>
            </a:r>
          </a:p>
          <a:p>
            <a:pPr marL="0" indent="0" eaLnBrk="1" hangingPunct="1">
              <a:lnSpc>
                <a:spcPts val="34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zh-CN" altLang="en-US" sz="2400" b="1" dirty="0" smtClean="0"/>
              <a:t>　　目前公司是依托纸质的“三包”保修卡对维修状况进行记录；人工查找产品信息困难，造成返厂的产品大量堆积，和返厂维修产品的信息失真。加上销售出的产品数量很多，目前存在不少供应商将过保的产品取回公司换取新产品的情况，给企业带来很大的损失。</a:t>
            </a:r>
            <a:r>
              <a:rPr lang="zh-CN" altLang="en-US" sz="2400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341438"/>
            <a:ext cx="8002587" cy="52578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zh-CN" b="1" dirty="0" smtClean="0">
                <a:solidFill>
                  <a:srgbClr val="0000FF"/>
                </a:solidFill>
              </a:rPr>
              <a:t>4.</a:t>
            </a:r>
            <a:r>
              <a:rPr lang="zh-CN" altLang="en-US" b="1" dirty="0" smtClean="0">
                <a:solidFill>
                  <a:srgbClr val="0000FF"/>
                </a:solidFill>
              </a:rPr>
              <a:t>半成品、成品仓库及部分物资管理需求描述</a:t>
            </a: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zh-CN" altLang="en-US" b="1" dirty="0" smtClean="0"/>
              <a:t>　　目前半成品的和成品按大类进行堆放，不利于产品的快速查找和定位，需要细化分型号来堆放。希望将来能通过</a:t>
            </a:r>
            <a:r>
              <a:rPr lang="en-US" altLang="zh-CN" b="1" dirty="0" smtClean="0"/>
              <a:t>RFID</a:t>
            </a:r>
            <a:r>
              <a:rPr lang="zh-CN" altLang="en-US" b="1" dirty="0" smtClean="0"/>
              <a:t>来进行迅速定位。能从系统得到实时的产品进销存报表。</a:t>
            </a: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zh-CN" altLang="en-US" b="1" dirty="0" smtClean="0"/>
              <a:t>　　公司内的重要设备和量具等，在借出、使用、归还等操作时，都通过系统进行相关的跟踪记录。</a:t>
            </a:r>
            <a:r>
              <a:rPr lang="zh-CN" altLang="en-US" dirty="0" smtClean="0"/>
              <a:t> </a:t>
            </a:r>
            <a:endParaRPr lang="zh-CN" alt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网络经济学">
  <a:themeElements>
    <a:clrScheme name="网络经济学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网络经济学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网络经济学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网络经济学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网络经济学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网络经济学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网络经济学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网络经济学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网络经济学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网络经济学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网络经济学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网络经济学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网络经济学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网络经济学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一般演示文稿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FEF9"/>
      </a:accent1>
      <a:accent2>
        <a:srgbClr val="A50021"/>
      </a:accent2>
      <a:accent3>
        <a:srgbClr val="FFFFFF"/>
      </a:accent3>
      <a:accent4>
        <a:srgbClr val="000000"/>
      </a:accent4>
      <a:accent5>
        <a:srgbClr val="DCFEFB"/>
      </a:accent5>
      <a:accent6>
        <a:srgbClr val="95001D"/>
      </a:accent6>
      <a:hlink>
        <a:srgbClr val="618FFD"/>
      </a:hlink>
      <a:folHlink>
        <a:srgbClr val="CECECE"/>
      </a:folHlink>
    </a:clrScheme>
    <a:fontScheme name="1_一般演示文稿模板">
      <a:majorFont>
        <a:latin typeface="Arial Narrow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一般演示文稿模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一般演示文稿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一般演示文稿模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一般演示文稿模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一般演示文稿模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一般演示文稿模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一般演示文稿模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一般演示文稿模板 8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C0FEF9"/>
        </a:accent1>
        <a:accent2>
          <a:srgbClr val="DC0081"/>
        </a:accent2>
        <a:accent3>
          <a:srgbClr val="FFFFFF"/>
        </a:accent3>
        <a:accent4>
          <a:srgbClr val="000000"/>
        </a:accent4>
        <a:accent5>
          <a:srgbClr val="DCFEFB"/>
        </a:accent5>
        <a:accent6>
          <a:srgbClr val="C70074"/>
        </a:accent6>
        <a:hlink>
          <a:srgbClr val="618FFD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网络经济学</Template>
  <TotalTime>10231</TotalTime>
  <Words>651</Words>
  <Application>Microsoft Office PowerPoint</Application>
  <PresentationFormat>全屏显示(4:3)</PresentationFormat>
  <Paragraphs>104</Paragraphs>
  <Slides>28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2" baseType="lpstr">
      <vt:lpstr>网络经济学</vt:lpstr>
      <vt:lpstr>1_一般演示文稿模板</vt:lpstr>
      <vt:lpstr>Microsoft PowerPoint 97-2003 演示文稿</vt:lpstr>
      <vt:lpstr>Visio</vt:lpstr>
      <vt:lpstr>“某机械物联网应用系统” 　　　　需求分析和需求文档编制</vt:lpstr>
      <vt:lpstr>背景</vt:lpstr>
      <vt:lpstr>背景</vt:lpstr>
      <vt:lpstr>背景</vt:lpstr>
      <vt:lpstr>背景</vt:lpstr>
      <vt:lpstr>背景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本项目涉及的技术背景</vt:lpstr>
      <vt:lpstr>需求获取的部分照片</vt:lpstr>
      <vt:lpstr>需求获取的部分照片</vt:lpstr>
      <vt:lpstr>PowerPoint 演示文稿</vt:lpstr>
      <vt:lpstr>需求获取的部分照片</vt:lpstr>
      <vt:lpstr>需求获取的部分照片</vt:lpstr>
      <vt:lpstr>需求获取的部分照片</vt:lpstr>
      <vt:lpstr>需求获取的部分照片</vt:lpstr>
      <vt:lpstr>涉众分析</vt:lpstr>
      <vt:lpstr>作业要求</vt:lpstr>
      <vt:lpstr>物联网的RFID数据收集</vt:lpstr>
      <vt:lpstr>PowerPoint 演示文稿</vt:lpstr>
      <vt:lpstr>PowerPoint 演示文稿</vt:lpstr>
      <vt:lpstr>应用系统的物理结构图</vt:lpstr>
      <vt:lpstr>作业要求（续）</vt:lpstr>
      <vt:lpstr>大作业提交</vt:lpstr>
      <vt:lpstr>PowerPoint 演示文稿</vt:lpstr>
    </vt:vector>
  </TitlesOfParts>
  <Company>xmu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导论</dc:title>
  <dc:creator>qing</dc:creator>
  <cp:lastModifiedBy>杨律青</cp:lastModifiedBy>
  <cp:revision>247</cp:revision>
  <dcterms:created xsi:type="dcterms:W3CDTF">2007-05-14T06:58:21Z</dcterms:created>
  <dcterms:modified xsi:type="dcterms:W3CDTF">2022-04-14T09:52:26Z</dcterms:modified>
</cp:coreProperties>
</file>